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4" d="100"/>
          <a:sy n="84" d="100"/>
        </p:scale>
        <p:origin x="658"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numRef>
              <c:f>Sheet1!$A$2:$A$6</c:f>
              <c:numCache>
                <c:formatCode>General</c:formatCode>
                <c:ptCount val="5"/>
                <c:pt idx="0">
                  <c:v>2017</c:v>
                </c:pt>
                <c:pt idx="1">
                  <c:v>2016</c:v>
                </c:pt>
                <c:pt idx="2">
                  <c:v>2015</c:v>
                </c:pt>
                <c:pt idx="3">
                  <c:v>2014</c:v>
                </c:pt>
                <c:pt idx="4">
                  <c:v>2013</c:v>
                </c:pt>
              </c:numCache>
            </c:numRef>
          </c:cat>
          <c:val>
            <c:numRef>
              <c:f>Sheet1!$B$2:$B$6</c:f>
              <c:numCache>
                <c:formatCode>General</c:formatCode>
                <c:ptCount val="5"/>
              </c:numCache>
            </c:numRef>
          </c:val>
        </c:ser>
        <c:ser>
          <c:idx val="1"/>
          <c:order val="1"/>
          <c:tx>
            <c:strRef>
              <c:f>Sheet1!$C$1</c:f>
              <c:strCache>
                <c:ptCount val="1"/>
                <c:pt idx="0">
                  <c:v>Series 2</c:v>
                </c:pt>
              </c:strCache>
            </c:strRef>
          </c:tx>
          <c:spPr>
            <a:solidFill>
              <a:schemeClr val="accent2"/>
            </a:solidFill>
            <a:ln>
              <a:noFill/>
            </a:ln>
            <a:effectLst/>
          </c:spPr>
          <c:invertIfNegative val="0"/>
          <c:cat>
            <c:numRef>
              <c:f>Sheet1!$A$2:$A$6</c:f>
              <c:numCache>
                <c:formatCode>General</c:formatCode>
                <c:ptCount val="5"/>
                <c:pt idx="0">
                  <c:v>2017</c:v>
                </c:pt>
                <c:pt idx="1">
                  <c:v>2016</c:v>
                </c:pt>
                <c:pt idx="2">
                  <c:v>2015</c:v>
                </c:pt>
                <c:pt idx="3">
                  <c:v>2014</c:v>
                </c:pt>
                <c:pt idx="4">
                  <c:v>2013</c:v>
                </c:pt>
              </c:numCache>
            </c:numRef>
          </c:cat>
          <c:val>
            <c:numRef>
              <c:f>Sheet1!$C$2:$C$6</c:f>
              <c:numCache>
                <c:formatCode>General</c:formatCode>
                <c:ptCount val="5"/>
                <c:pt idx="0" formatCode="#,##0">
                  <c:v>8493</c:v>
                </c:pt>
                <c:pt idx="1">
                  <c:v>7509</c:v>
                </c:pt>
                <c:pt idx="2">
                  <c:v>7121</c:v>
                </c:pt>
                <c:pt idx="3">
                  <c:v>6681</c:v>
                </c:pt>
                <c:pt idx="4">
                  <c:v>7230</c:v>
                </c:pt>
              </c:numCache>
            </c:numRef>
          </c:val>
        </c:ser>
        <c:ser>
          <c:idx val="2"/>
          <c:order val="2"/>
          <c:tx>
            <c:strRef>
              <c:f>Sheet1!$D$1</c:f>
              <c:strCache>
                <c:ptCount val="1"/>
                <c:pt idx="0">
                  <c:v>Series 3</c:v>
                </c:pt>
              </c:strCache>
            </c:strRef>
          </c:tx>
          <c:spPr>
            <a:solidFill>
              <a:schemeClr val="accent3"/>
            </a:solidFill>
            <a:ln>
              <a:noFill/>
            </a:ln>
            <a:effectLst/>
          </c:spPr>
          <c:invertIfNegative val="0"/>
          <c:cat>
            <c:numRef>
              <c:f>Sheet1!$A$2:$A$6</c:f>
              <c:numCache>
                <c:formatCode>General</c:formatCode>
                <c:ptCount val="5"/>
                <c:pt idx="0">
                  <c:v>2017</c:v>
                </c:pt>
                <c:pt idx="1">
                  <c:v>2016</c:v>
                </c:pt>
                <c:pt idx="2">
                  <c:v>2015</c:v>
                </c:pt>
                <c:pt idx="3">
                  <c:v>2014</c:v>
                </c:pt>
                <c:pt idx="4">
                  <c:v>2013</c:v>
                </c:pt>
              </c:numCache>
            </c:numRef>
          </c:cat>
          <c:val>
            <c:numRef>
              <c:f>Sheet1!$D$2:$D$6</c:f>
              <c:numCache>
                <c:formatCode>General</c:formatCode>
                <c:ptCount val="5"/>
              </c:numCache>
            </c:numRef>
          </c:val>
        </c:ser>
        <c:dLbls>
          <c:showLegendKey val="0"/>
          <c:showVal val="0"/>
          <c:showCatName val="0"/>
          <c:showSerName val="0"/>
          <c:showPercent val="0"/>
          <c:showBubbleSize val="0"/>
        </c:dLbls>
        <c:gapWidth val="219"/>
        <c:overlap val="-27"/>
        <c:axId val="-599103472"/>
        <c:axId val="-599102928"/>
      </c:barChart>
      <c:catAx>
        <c:axId val="-599103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9102928"/>
        <c:crosses val="autoZero"/>
        <c:auto val="1"/>
        <c:lblAlgn val="ctr"/>
        <c:lblOffset val="100"/>
        <c:noMultiLvlLbl val="0"/>
      </c:catAx>
      <c:valAx>
        <c:axId val="-5991029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9103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cat>
            <c:numRef>
              <c:f>Sheet1!$A$2:$A$6</c:f>
              <c:numCache>
                <c:formatCode>General</c:formatCode>
                <c:ptCount val="5"/>
                <c:pt idx="0">
                  <c:v>2017</c:v>
                </c:pt>
                <c:pt idx="1">
                  <c:v>2016</c:v>
                </c:pt>
                <c:pt idx="2">
                  <c:v>2015</c:v>
                </c:pt>
                <c:pt idx="3">
                  <c:v>2014</c:v>
                </c:pt>
                <c:pt idx="4">
                  <c:v>2013</c:v>
                </c:pt>
              </c:numCache>
            </c:numRef>
          </c:cat>
          <c:val>
            <c:numRef>
              <c:f>Sheet1!$B$2:$B$6</c:f>
              <c:numCache>
                <c:formatCode>General</c:formatCode>
                <c:ptCount val="5"/>
                <c:pt idx="0">
                  <c:v>8493</c:v>
                </c:pt>
                <c:pt idx="1">
                  <c:v>7509</c:v>
                </c:pt>
                <c:pt idx="2">
                  <c:v>7121</c:v>
                </c:pt>
                <c:pt idx="3">
                  <c:v>6681</c:v>
                </c:pt>
                <c:pt idx="4">
                  <c:v>7230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numRef>
              <c:f>Sheet1!$A$2:$A$6</c:f>
              <c:numCache>
                <c:formatCode>General</c:formatCode>
                <c:ptCount val="5"/>
                <c:pt idx="0">
                  <c:v>2013</c:v>
                </c:pt>
                <c:pt idx="1">
                  <c:v>2014</c:v>
                </c:pt>
                <c:pt idx="2">
                  <c:v>2015</c:v>
                </c:pt>
                <c:pt idx="3">
                  <c:v>2016</c:v>
                </c:pt>
                <c:pt idx="4">
                  <c:v>2017</c:v>
                </c:pt>
              </c:numCache>
            </c:numRef>
          </c:cat>
          <c:val>
            <c:numRef>
              <c:f>Sheet1!$B$2:$B$6</c:f>
              <c:numCache>
                <c:formatCode>#,##0</c:formatCode>
                <c:ptCount val="5"/>
                <c:pt idx="0" formatCode="General">
                  <c:v>8493</c:v>
                </c:pt>
                <c:pt idx="1">
                  <c:v>7509</c:v>
                </c:pt>
                <c:pt idx="2" formatCode="General">
                  <c:v>7121</c:v>
                </c:pt>
                <c:pt idx="3">
                  <c:v>6681</c:v>
                </c:pt>
                <c:pt idx="4" formatCode="General">
                  <c:v>7230</c:v>
                </c:pt>
              </c:numCache>
            </c:numRef>
          </c:val>
        </c:ser>
        <c:ser>
          <c:idx val="1"/>
          <c:order val="1"/>
          <c:tx>
            <c:strRef>
              <c:f>Sheet1!$C$1</c:f>
              <c:strCache>
                <c:ptCount val="1"/>
                <c:pt idx="0">
                  <c:v>Column1</c:v>
                </c:pt>
              </c:strCache>
            </c:strRef>
          </c:tx>
          <c:spPr>
            <a:solidFill>
              <a:schemeClr val="accent2"/>
            </a:solidFill>
            <a:ln>
              <a:noFill/>
            </a:ln>
            <a:effectLst/>
          </c:spPr>
          <c:invertIfNegative val="0"/>
          <c:cat>
            <c:numRef>
              <c:f>Sheet1!$A$2:$A$6</c:f>
              <c:numCache>
                <c:formatCode>General</c:formatCode>
                <c:ptCount val="5"/>
                <c:pt idx="0">
                  <c:v>2013</c:v>
                </c:pt>
                <c:pt idx="1">
                  <c:v>2014</c:v>
                </c:pt>
                <c:pt idx="2">
                  <c:v>2015</c:v>
                </c:pt>
                <c:pt idx="3">
                  <c:v>2016</c:v>
                </c:pt>
                <c:pt idx="4">
                  <c:v>2017</c:v>
                </c:pt>
              </c:numCache>
            </c:numRef>
          </c:cat>
          <c:val>
            <c:numRef>
              <c:f>Sheet1!$C$2:$C$6</c:f>
              <c:numCache>
                <c:formatCode>General</c:formatCode>
                <c:ptCount val="5"/>
              </c:numCache>
            </c:numRef>
          </c:val>
        </c:ser>
        <c:ser>
          <c:idx val="2"/>
          <c:order val="2"/>
          <c:tx>
            <c:strRef>
              <c:f>Sheet1!$D$1</c:f>
              <c:strCache>
                <c:ptCount val="1"/>
                <c:pt idx="0">
                  <c:v>Series 3</c:v>
                </c:pt>
              </c:strCache>
            </c:strRef>
          </c:tx>
          <c:spPr>
            <a:solidFill>
              <a:schemeClr val="accent3"/>
            </a:solidFill>
            <a:ln>
              <a:noFill/>
            </a:ln>
            <a:effectLst/>
          </c:spPr>
          <c:invertIfNegative val="0"/>
          <c:cat>
            <c:numRef>
              <c:f>Sheet1!$A$2:$A$6</c:f>
              <c:numCache>
                <c:formatCode>General</c:formatCode>
                <c:ptCount val="5"/>
                <c:pt idx="0">
                  <c:v>2013</c:v>
                </c:pt>
                <c:pt idx="1">
                  <c:v>2014</c:v>
                </c:pt>
                <c:pt idx="2">
                  <c:v>2015</c:v>
                </c:pt>
                <c:pt idx="3">
                  <c:v>2016</c:v>
                </c:pt>
                <c:pt idx="4">
                  <c:v>2017</c:v>
                </c:pt>
              </c:numCache>
            </c:numRef>
          </c:cat>
          <c:val>
            <c:numRef>
              <c:f>Sheet1!$D$2:$D$6</c:f>
              <c:numCache>
                <c:formatCode>General</c:formatCode>
                <c:ptCount val="5"/>
              </c:numCache>
            </c:numRef>
          </c:val>
        </c:ser>
        <c:dLbls>
          <c:showLegendKey val="0"/>
          <c:showVal val="0"/>
          <c:showCatName val="0"/>
          <c:showSerName val="0"/>
          <c:showPercent val="0"/>
          <c:showBubbleSize val="0"/>
        </c:dLbls>
        <c:gapWidth val="219"/>
        <c:overlap val="-27"/>
        <c:axId val="-501063088"/>
        <c:axId val="-501065264"/>
      </c:barChart>
      <c:catAx>
        <c:axId val="-501063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1065264"/>
        <c:crosses val="autoZero"/>
        <c:auto val="1"/>
        <c:lblAlgn val="ctr"/>
        <c:lblOffset val="100"/>
        <c:noMultiLvlLbl val="0"/>
      </c:catAx>
      <c:valAx>
        <c:axId val="-501065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1063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cat>
            <c:strRef>
              <c:f>Sheet1!$A$2:$A$7</c:f>
              <c:strCache>
                <c:ptCount val="6"/>
                <c:pt idx="0">
                  <c:v>Race/Ethnicity/Ancestry</c:v>
                </c:pt>
                <c:pt idx="1">
                  <c:v>Religion</c:v>
                </c:pt>
                <c:pt idx="2">
                  <c:v>Sexual Orientation</c:v>
                </c:pt>
                <c:pt idx="3">
                  <c:v>Disability</c:v>
                </c:pt>
                <c:pt idx="4">
                  <c:v>Gender</c:v>
                </c:pt>
                <c:pt idx="5">
                  <c:v>Gender Identity</c:v>
                </c:pt>
              </c:strCache>
            </c:strRef>
          </c:cat>
          <c:val>
            <c:numRef>
              <c:f>Sheet1!$B$2:$B$7</c:f>
              <c:numCache>
                <c:formatCode>General</c:formatCode>
                <c:ptCount val="6"/>
                <c:pt idx="0">
                  <c:v>5060</c:v>
                </c:pt>
                <c:pt idx="1">
                  <c:v>1749</c:v>
                </c:pt>
                <c:pt idx="2">
                  <c:v>1338</c:v>
                </c:pt>
                <c:pt idx="3">
                  <c:v>160</c:v>
                </c:pt>
                <c:pt idx="4">
                  <c:v>54</c:v>
                </c:pt>
                <c:pt idx="5">
                  <c:v>132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62" b="0" i="0" u="none" strike="noStrike" baseline="0" dirty="0" smtClean="0"/>
              <a:t>Hate Crime Victims by Category (2017)</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Sheet1!$A$2:$A$7</c:f>
              <c:strCache>
                <c:ptCount val="6"/>
                <c:pt idx="0">
                  <c:v>Race/Ethnicity/Ancestry</c:v>
                </c:pt>
                <c:pt idx="1">
                  <c:v>Religion</c:v>
                </c:pt>
                <c:pt idx="2">
                  <c:v>Sexual Orientation</c:v>
                </c:pt>
                <c:pt idx="3">
                  <c:v>Disability</c:v>
                </c:pt>
                <c:pt idx="4">
                  <c:v>Gender</c:v>
                </c:pt>
                <c:pt idx="5">
                  <c:v>Gender Identity</c:v>
                </c:pt>
              </c:strCache>
            </c:strRef>
          </c:cat>
          <c:val>
            <c:numRef>
              <c:f>Sheet1!$B$2:$B$7</c:f>
              <c:numCache>
                <c:formatCode>General</c:formatCode>
                <c:ptCount val="6"/>
                <c:pt idx="0">
                  <c:v>5060</c:v>
                </c:pt>
                <c:pt idx="1">
                  <c:v>1749</c:v>
                </c:pt>
                <c:pt idx="2">
                  <c:v>1338</c:v>
                </c:pt>
                <c:pt idx="3">
                  <c:v>160</c:v>
                </c:pt>
                <c:pt idx="4">
                  <c:v>54</c:v>
                </c:pt>
                <c:pt idx="5">
                  <c:v>132</c:v>
                </c:pt>
              </c:numCache>
            </c:numRef>
          </c:val>
        </c:ser>
        <c:ser>
          <c:idx val="1"/>
          <c:order val="1"/>
          <c:tx>
            <c:strRef>
              <c:f>Sheet1!$C$1</c:f>
              <c:strCache>
                <c:ptCount val="1"/>
                <c:pt idx="0">
                  <c:v>Column2</c:v>
                </c:pt>
              </c:strCache>
            </c:strRef>
          </c:tx>
          <c:spPr>
            <a:solidFill>
              <a:schemeClr val="accent2"/>
            </a:solidFill>
            <a:ln>
              <a:noFill/>
            </a:ln>
            <a:effectLst/>
          </c:spPr>
          <c:invertIfNegative val="0"/>
          <c:cat>
            <c:strRef>
              <c:f>Sheet1!$A$2:$A$7</c:f>
              <c:strCache>
                <c:ptCount val="6"/>
                <c:pt idx="0">
                  <c:v>Race/Ethnicity/Ancestry</c:v>
                </c:pt>
                <c:pt idx="1">
                  <c:v>Religion</c:v>
                </c:pt>
                <c:pt idx="2">
                  <c:v>Sexual Orientation</c:v>
                </c:pt>
                <c:pt idx="3">
                  <c:v>Disability</c:v>
                </c:pt>
                <c:pt idx="4">
                  <c:v>Gender</c:v>
                </c:pt>
                <c:pt idx="5">
                  <c:v>Gender Identity</c:v>
                </c:pt>
              </c:strCache>
            </c:strRef>
          </c:cat>
          <c:val>
            <c:numRef>
              <c:f>Sheet1!$C$2:$C$7</c:f>
              <c:numCache>
                <c:formatCode>General</c:formatCode>
                <c:ptCount val="6"/>
              </c:numCache>
            </c:numRef>
          </c:val>
        </c:ser>
        <c:ser>
          <c:idx val="2"/>
          <c:order val="2"/>
          <c:tx>
            <c:strRef>
              <c:f>Sheet1!$D$1</c:f>
              <c:strCache>
                <c:ptCount val="1"/>
                <c:pt idx="0">
                  <c:v>Column1</c:v>
                </c:pt>
              </c:strCache>
            </c:strRef>
          </c:tx>
          <c:spPr>
            <a:solidFill>
              <a:schemeClr val="accent3"/>
            </a:solidFill>
            <a:ln>
              <a:noFill/>
            </a:ln>
            <a:effectLst/>
          </c:spPr>
          <c:invertIfNegative val="0"/>
          <c:cat>
            <c:strRef>
              <c:f>Sheet1!$A$2:$A$7</c:f>
              <c:strCache>
                <c:ptCount val="6"/>
                <c:pt idx="0">
                  <c:v>Race/Ethnicity/Ancestry</c:v>
                </c:pt>
                <c:pt idx="1">
                  <c:v>Religion</c:v>
                </c:pt>
                <c:pt idx="2">
                  <c:v>Sexual Orientation</c:v>
                </c:pt>
                <c:pt idx="3">
                  <c:v>Disability</c:v>
                </c:pt>
                <c:pt idx="4">
                  <c:v>Gender</c:v>
                </c:pt>
                <c:pt idx="5">
                  <c:v>Gender Identity</c:v>
                </c:pt>
              </c:strCache>
            </c:strRef>
          </c:cat>
          <c:val>
            <c:numRef>
              <c:f>Sheet1!$D$2:$D$7</c:f>
              <c:numCache>
                <c:formatCode>General</c:formatCode>
                <c:ptCount val="6"/>
              </c:numCache>
            </c:numRef>
          </c:val>
        </c:ser>
        <c:dLbls>
          <c:showLegendKey val="0"/>
          <c:showVal val="0"/>
          <c:showCatName val="0"/>
          <c:showSerName val="0"/>
          <c:showPercent val="0"/>
          <c:showBubbleSize val="0"/>
        </c:dLbls>
        <c:gapWidth val="219"/>
        <c:overlap val="-27"/>
        <c:axId val="-501064720"/>
        <c:axId val="-501059280"/>
      </c:barChart>
      <c:catAx>
        <c:axId val="-501064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1059280"/>
        <c:crosses val="autoZero"/>
        <c:auto val="1"/>
        <c:lblAlgn val="ctr"/>
        <c:lblOffset val="100"/>
        <c:noMultiLvlLbl val="0"/>
      </c:catAx>
      <c:valAx>
        <c:axId val="-501059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10647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1432E2-5BF7-48A3-9F33-F5B5FF639BEA}" type="datetimeFigureOut">
              <a:rPr lang="en-US" smtClean="0"/>
              <a:t>5/28/2020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1EA238-00E5-497E-B2F8-518B93822A1C}" type="slidenum">
              <a:rPr lang="en-US" smtClean="0"/>
              <a:t>‹#›</a:t>
            </a:fld>
            <a:endParaRPr lang="en-US"/>
          </a:p>
        </p:txBody>
      </p:sp>
    </p:spTree>
    <p:extLst>
      <p:ext uri="{BB962C8B-B14F-4D97-AF65-F5344CB8AC3E}">
        <p14:creationId xmlns:p14="http://schemas.microsoft.com/office/powerpoint/2010/main" val="4098451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graph would be more easily understood if the years were in chronological order, from oldest</a:t>
            </a:r>
            <a:r>
              <a:rPr lang="en-US" baseline="0" dirty="0" smtClean="0"/>
              <a:t> to most recent</a:t>
            </a:r>
            <a:r>
              <a:rPr lang="en-US" dirty="0" smtClean="0"/>
              <a:t>. Most graphs are in this format and I believe that is what people are accustomed to. If one is not paying attention, it would be easy to assume that hate crime rates have dropped, not risen. </a:t>
            </a:r>
          </a:p>
          <a:p>
            <a:endParaRPr lang="en-US" dirty="0"/>
          </a:p>
        </p:txBody>
      </p:sp>
      <p:sp>
        <p:nvSpPr>
          <p:cNvPr id="4" name="Slide Number Placeholder 3"/>
          <p:cNvSpPr>
            <a:spLocks noGrp="1"/>
          </p:cNvSpPr>
          <p:nvPr>
            <p:ph type="sldNum" sz="quarter" idx="10"/>
          </p:nvPr>
        </p:nvSpPr>
        <p:spPr/>
        <p:txBody>
          <a:bodyPr/>
          <a:lstStyle/>
          <a:p>
            <a:fld id="{CA1EA238-00E5-497E-B2F8-518B93822A1C}" type="slidenum">
              <a:rPr lang="en-US" smtClean="0"/>
              <a:t>3</a:t>
            </a:fld>
            <a:endParaRPr lang="en-US"/>
          </a:p>
        </p:txBody>
      </p:sp>
    </p:spTree>
    <p:extLst>
      <p:ext uri="{BB962C8B-B14F-4D97-AF65-F5344CB8AC3E}">
        <p14:creationId xmlns:p14="http://schemas.microsoft.com/office/powerpoint/2010/main" val="1720498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previous cluster column chart was much more easily understood than the pie chart to the left. With the cluster column chart it is obvious that the occurrence of hate crime victims fluctuates from year to year. When reading the same information through a pie chart, it looks like each year has the same number of occurrences. </a:t>
            </a:r>
          </a:p>
          <a:p>
            <a:endParaRPr lang="en-US" dirty="0"/>
          </a:p>
        </p:txBody>
      </p:sp>
      <p:sp>
        <p:nvSpPr>
          <p:cNvPr id="4" name="Slide Number Placeholder 3"/>
          <p:cNvSpPr>
            <a:spLocks noGrp="1"/>
          </p:cNvSpPr>
          <p:nvPr>
            <p:ph type="sldNum" sz="quarter" idx="10"/>
          </p:nvPr>
        </p:nvSpPr>
        <p:spPr/>
        <p:txBody>
          <a:bodyPr/>
          <a:lstStyle/>
          <a:p>
            <a:fld id="{CA1EA238-00E5-497E-B2F8-518B93822A1C}" type="slidenum">
              <a:rPr lang="en-US" smtClean="0"/>
              <a:t>4</a:t>
            </a:fld>
            <a:endParaRPr lang="en-US"/>
          </a:p>
        </p:txBody>
      </p:sp>
    </p:spTree>
    <p:extLst>
      <p:ext uri="{BB962C8B-B14F-4D97-AF65-F5344CB8AC3E}">
        <p14:creationId xmlns:p14="http://schemas.microsoft.com/office/powerpoint/2010/main" val="1826370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cluster column chart is better than both the previous cluster column chart and the pie chart. This is because it presents the information in chronological order, from oldest to newest, which matches the title and</a:t>
            </a:r>
            <a:r>
              <a:rPr lang="en-US" baseline="0" dirty="0" smtClean="0"/>
              <a:t> is more easily understood</a:t>
            </a:r>
            <a:r>
              <a:rPr lang="en-US" dirty="0" smtClean="0"/>
              <a:t>. It also makes clear the difference in the number of occurrences of hate crime victims per year, which the pie chart did not. There is little room for confusion with this chart. </a:t>
            </a:r>
          </a:p>
          <a:p>
            <a:endParaRPr lang="en-US" dirty="0"/>
          </a:p>
        </p:txBody>
      </p:sp>
      <p:sp>
        <p:nvSpPr>
          <p:cNvPr id="4" name="Slide Number Placeholder 3"/>
          <p:cNvSpPr>
            <a:spLocks noGrp="1"/>
          </p:cNvSpPr>
          <p:nvPr>
            <p:ph type="sldNum" sz="quarter" idx="10"/>
          </p:nvPr>
        </p:nvSpPr>
        <p:spPr/>
        <p:txBody>
          <a:bodyPr/>
          <a:lstStyle/>
          <a:p>
            <a:fld id="{CA1EA238-00E5-497E-B2F8-518B93822A1C}" type="slidenum">
              <a:rPr lang="en-US" smtClean="0"/>
              <a:t>5</a:t>
            </a:fld>
            <a:endParaRPr lang="en-US"/>
          </a:p>
        </p:txBody>
      </p:sp>
    </p:spTree>
    <p:extLst>
      <p:ext uri="{BB962C8B-B14F-4D97-AF65-F5344CB8AC3E}">
        <p14:creationId xmlns:p14="http://schemas.microsoft.com/office/powerpoint/2010/main" val="668217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race, ethnicity, and ancestry category is associated with the highest number of hate crime victims in 2017. It takes up over half the pie chart and accounts for more than all the other hate crime victim </a:t>
            </a:r>
            <a:r>
              <a:rPr lang="en-US" dirty="0" err="1" smtClean="0"/>
              <a:t>catagories</a:t>
            </a:r>
            <a:r>
              <a:rPr lang="en-US" dirty="0" smtClean="0"/>
              <a:t> combined.</a:t>
            </a:r>
          </a:p>
          <a:p>
            <a:endParaRPr lang="en-US" dirty="0"/>
          </a:p>
        </p:txBody>
      </p:sp>
      <p:sp>
        <p:nvSpPr>
          <p:cNvPr id="4" name="Slide Number Placeholder 3"/>
          <p:cNvSpPr>
            <a:spLocks noGrp="1"/>
          </p:cNvSpPr>
          <p:nvPr>
            <p:ph type="sldNum" sz="quarter" idx="10"/>
          </p:nvPr>
        </p:nvSpPr>
        <p:spPr/>
        <p:txBody>
          <a:bodyPr/>
          <a:lstStyle/>
          <a:p>
            <a:fld id="{CA1EA238-00E5-497E-B2F8-518B93822A1C}" type="slidenum">
              <a:rPr lang="en-US" smtClean="0"/>
              <a:t>6</a:t>
            </a:fld>
            <a:endParaRPr lang="en-US"/>
          </a:p>
        </p:txBody>
      </p:sp>
    </p:spTree>
    <p:extLst>
      <p:ext uri="{BB962C8B-B14F-4D97-AF65-F5344CB8AC3E}">
        <p14:creationId xmlns:p14="http://schemas.microsoft.com/office/powerpoint/2010/main" val="1786989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activity reinforced the concept of how data can be easily skewed by how it is presented. Depending on the type of chart you use, the range of the data, and parameters of the chart, it is easy to make data appear to fit a certain narrative. I believe that the Hate Crime Victims: 2013-2017 data was better represented by a clustered column chart, and the Hate Crime Victims by Category (2017) data was better represented in a pie chart. These charts made the differences in occurrences by category more easily understood.</a:t>
            </a:r>
          </a:p>
          <a:p>
            <a:endParaRPr lang="en-US" dirty="0"/>
          </a:p>
        </p:txBody>
      </p:sp>
      <p:sp>
        <p:nvSpPr>
          <p:cNvPr id="4" name="Slide Number Placeholder 3"/>
          <p:cNvSpPr>
            <a:spLocks noGrp="1"/>
          </p:cNvSpPr>
          <p:nvPr>
            <p:ph type="sldNum" sz="quarter" idx="10"/>
          </p:nvPr>
        </p:nvSpPr>
        <p:spPr/>
        <p:txBody>
          <a:bodyPr/>
          <a:lstStyle/>
          <a:p>
            <a:fld id="{CA1EA238-00E5-497E-B2F8-518B93822A1C}" type="slidenum">
              <a:rPr lang="en-US" smtClean="0"/>
              <a:t>7</a:t>
            </a:fld>
            <a:endParaRPr lang="en-US"/>
          </a:p>
        </p:txBody>
      </p:sp>
    </p:spTree>
    <p:extLst>
      <p:ext uri="{BB962C8B-B14F-4D97-AF65-F5344CB8AC3E}">
        <p14:creationId xmlns:p14="http://schemas.microsoft.com/office/powerpoint/2010/main" val="3883035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5/28/2020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5/28/2020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Hate Crime Victims: 2013-2017</a:t>
            </a:r>
          </a:p>
        </p:txBody>
      </p:sp>
      <p:sp>
        <p:nvSpPr>
          <p:cNvPr id="3" name="Subtitle 2"/>
          <p:cNvSpPr>
            <a:spLocks noGrp="1"/>
          </p:cNvSpPr>
          <p:nvPr>
            <p:ph type="subTitle" idx="1"/>
          </p:nvPr>
        </p:nvSpPr>
        <p:spPr/>
        <p:txBody>
          <a:bodyPr/>
          <a:lstStyle/>
          <a:p>
            <a:r>
              <a:rPr lang="en-US" dirty="0" smtClean="0"/>
              <a:t>Heather Murray</a:t>
            </a:r>
            <a:endParaRPr lang="en-US" dirty="0"/>
          </a:p>
        </p:txBody>
      </p:sp>
    </p:spTree>
    <p:extLst>
      <p:ext uri="{BB962C8B-B14F-4D97-AF65-F5344CB8AC3E}">
        <p14:creationId xmlns:p14="http://schemas.microsoft.com/office/powerpoint/2010/main" val="2071576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Hate Crimes Definition</a:t>
            </a:r>
            <a:endParaRPr lang="en-US" dirty="0"/>
          </a:p>
        </p:txBody>
      </p:sp>
      <p:sp>
        <p:nvSpPr>
          <p:cNvPr id="3" name="Content Placeholder 2"/>
          <p:cNvSpPr>
            <a:spLocks noGrp="1"/>
          </p:cNvSpPr>
          <p:nvPr>
            <p:ph idx="1"/>
          </p:nvPr>
        </p:nvSpPr>
        <p:spPr/>
        <p:txBody>
          <a:bodyPr/>
          <a:lstStyle/>
          <a:p>
            <a:r>
              <a:rPr lang="en-US" dirty="0"/>
              <a:t>The FBI’s UCR Program defines hate crime as “a committed criminal offense which is motivated, in whole or in part, by the offender’s bias(</a:t>
            </a:r>
            <a:r>
              <a:rPr lang="en-US" dirty="0" err="1"/>
              <a:t>es</a:t>
            </a:r>
            <a:r>
              <a:rPr lang="en-US" dirty="0"/>
              <a:t>) against a race, religion, disability, sexual orientation, ethnicity, gender, or gender identity” </a:t>
            </a:r>
            <a:r>
              <a:rPr lang="en-US" dirty="0" smtClean="0"/>
              <a:t>(US Department of Justice, 2018).</a:t>
            </a:r>
            <a:endParaRPr lang="en-US" dirty="0"/>
          </a:p>
        </p:txBody>
      </p:sp>
    </p:spTree>
    <p:extLst>
      <p:ext uri="{BB962C8B-B14F-4D97-AF65-F5344CB8AC3E}">
        <p14:creationId xmlns:p14="http://schemas.microsoft.com/office/powerpoint/2010/main" val="279867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Hate Crime Victims: 2013-2017</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21168224"/>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20169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Hate Crime Victims: 2013-2017</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05361820"/>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36809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Hate Crime Victims: 2013-2017</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9178367"/>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479684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Hate Crime Victims by Category (2017)</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657577660"/>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92542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Hate Crime Victims by Category (2017)</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89543462"/>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04104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lstStyle/>
          <a:p>
            <a:r>
              <a:rPr lang="en-US" dirty="0"/>
              <a:t>US Department of Justice. (2018, September 14). Hate Crime. Retrieved May 28, 2020, from https://www.fbi.gov/services/cjis/ucr/hate-crime</a:t>
            </a:r>
          </a:p>
          <a:p>
            <a:endParaRPr lang="en-US" dirty="0"/>
          </a:p>
        </p:txBody>
      </p:sp>
    </p:spTree>
    <p:extLst>
      <p:ext uri="{BB962C8B-B14F-4D97-AF65-F5344CB8AC3E}">
        <p14:creationId xmlns:p14="http://schemas.microsoft.com/office/powerpoint/2010/main" val="1344341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a:t>
            </a:r>
            <a:endParaRPr lang="en-US" dirty="0"/>
          </a:p>
        </p:txBody>
      </p:sp>
    </p:spTree>
    <p:extLst>
      <p:ext uri="{BB962C8B-B14F-4D97-AF65-F5344CB8AC3E}">
        <p14:creationId xmlns:p14="http://schemas.microsoft.com/office/powerpoint/2010/main" val="847532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101</TotalTime>
  <Words>483</Words>
  <Application>Microsoft Office PowerPoint</Application>
  <PresentationFormat>Widescreen</PresentationFormat>
  <Paragraphs>23</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Trebuchet MS</vt:lpstr>
      <vt:lpstr>Berlin</vt:lpstr>
      <vt:lpstr>Hate Crime Victims: 2013-2017</vt:lpstr>
      <vt:lpstr>Hate Crimes Definition</vt:lpstr>
      <vt:lpstr>Hate Crime Victims: 2013-2017</vt:lpstr>
      <vt:lpstr>Hate Crime Victims: 2013-2017</vt:lpstr>
      <vt:lpstr>Hate Crime Victims: 2013-2017</vt:lpstr>
      <vt:lpstr>Hate Crime Victims by Category (2017)</vt:lpstr>
      <vt:lpstr>Hate Crime Victims by Category (2017)</vt:lpstr>
      <vt:lpstr>Works Cited</vt:lpstr>
      <vt:lpstr>END</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Hate Crime Victims: 2013-2017</dc:title>
  <dc:creator>Heather Murray</dc:creator>
  <cp:lastModifiedBy>Heather Murray</cp:lastModifiedBy>
  <cp:revision>15</cp:revision>
  <dcterms:created xsi:type="dcterms:W3CDTF">2020-05-28T18:51:48Z</dcterms:created>
  <dcterms:modified xsi:type="dcterms:W3CDTF">2020-05-28T20:36:48Z</dcterms:modified>
</cp:coreProperties>
</file>